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699" r:id="rId5"/>
    <p:sldId id="700" r:id="rId6"/>
    <p:sldId id="702" r:id="rId7"/>
    <p:sldId id="703" r:id="rId8"/>
    <p:sldId id="610" r:id="rId9"/>
    <p:sldId id="671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11" r:id="rId18"/>
    <p:sldId id="713" r:id="rId19"/>
    <p:sldId id="714" r:id="rId20"/>
    <p:sldId id="715" r:id="rId21"/>
    <p:sldId id="680" r:id="rId22"/>
    <p:sldId id="698" r:id="rId23"/>
    <p:sldId id="716" r:id="rId24"/>
    <p:sldId id="717" r:id="rId25"/>
    <p:sldId id="718" r:id="rId26"/>
    <p:sldId id="719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Софтуер" id="{66DCFE1F-60FD-44F2-BE82-706DDBC14898}">
          <p14:sldIdLst>
            <p14:sldId id="353"/>
            <p14:sldId id="699"/>
            <p14:sldId id="700"/>
            <p14:sldId id="702"/>
            <p14:sldId id="703"/>
          </p14:sldIdLst>
        </p14:section>
        <p14:section name="Приложен софтуер" id="{EB44CA50-B176-0C4C-B0D0-5459023C7783}">
          <p14:sldIdLst>
            <p14:sldId id="610"/>
            <p14:sldId id="671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</p14:sldIdLst>
        </p14:section>
        <p14:section name="Пример&#13;" id="{84AE8ACC-8579-5941-B81E-E0775AEB5B07}">
          <p14:sldIdLst>
            <p14:sldId id="680"/>
            <p14:sldId id="698"/>
            <p14:sldId id="716"/>
            <p14:sldId id="717"/>
            <p14:sldId id="718"/>
            <p14:sldId id="719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472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7.04.25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zoom.us/download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4400" dirty="0"/>
              <a:t>Основи, видове и практическо приложение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Приложен софтуер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EC131E-B196-5860-8337-5A3BF3572C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b="18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Офис приложения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създаване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обработка</a:t>
            </a:r>
            <a:r>
              <a:rPr lang="bg-BG" dirty="0"/>
              <a:t> на </a:t>
            </a:r>
            <a:r>
              <a:rPr lang="bg-BG" b="1" dirty="0"/>
              <a:t>документи</a:t>
            </a:r>
            <a:r>
              <a:rPr lang="bg-BG" dirty="0"/>
              <a:t>, </a:t>
            </a:r>
            <a:r>
              <a:rPr lang="bg-BG" b="1" dirty="0"/>
              <a:t>таблици</a:t>
            </a:r>
            <a:r>
              <a:rPr lang="bg-BG" dirty="0"/>
              <a:t> и </a:t>
            </a:r>
            <a:r>
              <a:rPr lang="bg-BG" b="1" dirty="0"/>
              <a:t>презентации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Microsoft Office</a:t>
            </a:r>
          </a:p>
          <a:p>
            <a:pPr lvl="2"/>
            <a:r>
              <a:rPr lang="en-US" dirty="0"/>
              <a:t>Google Docs</a:t>
            </a:r>
          </a:p>
          <a:p>
            <a:pPr lvl="2"/>
            <a:r>
              <a:rPr lang="en-US" dirty="0"/>
              <a:t>LibreOffice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D4F25-2404-4ABE-CECC-C1DD00685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02" y="3179969"/>
            <a:ext cx="2769031" cy="276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7B574-A15D-9FD9-5BE1-C386C382B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0" y="3510053"/>
            <a:ext cx="1474902" cy="2040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ACF07-E11B-D3B9-FC8A-482CD2BC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46" y="3510053"/>
            <a:ext cx="2701511" cy="19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</a:p>
          <a:p>
            <a:pPr lvl="1"/>
            <a:r>
              <a:rPr lang="bg-BG" dirty="0"/>
              <a:t>Позволяват </a:t>
            </a:r>
            <a:r>
              <a:rPr lang="bg-BG" b="1" dirty="0">
                <a:solidFill>
                  <a:schemeClr val="bg1"/>
                </a:solidFill>
              </a:rPr>
              <a:t>редактиране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и </a:t>
            </a:r>
            <a:r>
              <a:rPr lang="bg-BG" b="1" dirty="0"/>
              <a:t>дизайн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Adobe Photoshop</a:t>
            </a:r>
          </a:p>
          <a:p>
            <a:pPr lvl="2"/>
            <a:r>
              <a:rPr lang="en-US" dirty="0"/>
              <a:t>GIMP</a:t>
            </a:r>
          </a:p>
          <a:p>
            <a:pPr lvl="2"/>
            <a:r>
              <a:rPr lang="en-US" dirty="0"/>
              <a:t>CorelDRAW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BC424-B58A-CCBB-AA3F-B819A25E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21" y="3830056"/>
            <a:ext cx="1879225" cy="18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0100F-3BD0-1589-BB4F-0BECF780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42" y="3504707"/>
            <a:ext cx="2674643" cy="267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179B6-68C1-EB5A-731D-E7A4FD91F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81" y="3687251"/>
            <a:ext cx="2158441" cy="23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Уеб браузъри</a:t>
            </a:r>
          </a:p>
          <a:p>
            <a:pPr lvl="1"/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достъп до интернет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Google Chrome</a:t>
            </a:r>
          </a:p>
          <a:p>
            <a:pPr lvl="2"/>
            <a:r>
              <a:rPr lang="en-US" dirty="0"/>
              <a:t>Mozilla Firefox</a:t>
            </a:r>
          </a:p>
          <a:p>
            <a:pPr lvl="2"/>
            <a:r>
              <a:rPr lang="en-US" dirty="0"/>
              <a:t>Microsoft Edge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1148D-07E0-C903-DAFC-2DCDE3B7C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14000"/>
            <a:ext cx="2196970" cy="2196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0D685-EB5B-AF90-B939-7B5CD399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0" y="3114000"/>
            <a:ext cx="2114165" cy="2196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6B5BE-35E6-9141-EA1A-1B84529D3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15" y="3114000"/>
            <a:ext cx="2196970" cy="21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Медийни плеъри</a:t>
            </a:r>
          </a:p>
          <a:p>
            <a:pPr lvl="1"/>
            <a:r>
              <a:rPr lang="bg-BG" dirty="0"/>
              <a:t>Софтуер за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аудио</a:t>
            </a:r>
            <a:r>
              <a:rPr lang="bg-BG" dirty="0"/>
              <a:t> и </a:t>
            </a:r>
            <a:r>
              <a:rPr lang="bg-BG" b="1" dirty="0"/>
              <a:t>видео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VLC</a:t>
            </a:r>
          </a:p>
          <a:p>
            <a:pPr lvl="2"/>
            <a:r>
              <a:rPr lang="en-US" dirty="0"/>
              <a:t>Windows Media Player</a:t>
            </a:r>
          </a:p>
          <a:p>
            <a:pPr lvl="2"/>
            <a:r>
              <a:rPr lang="en-US" dirty="0"/>
              <a:t>iTunes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032D3-103C-6C0D-DA27-AA72352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92" y="3960508"/>
            <a:ext cx="1932843" cy="194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89764-2235-6549-5628-3CB8C44A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5" y="3960508"/>
            <a:ext cx="1932844" cy="193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1C83F-5A7F-66F5-69BB-1C17B124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8" y="3770076"/>
            <a:ext cx="2111424" cy="21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Системи за управление на бази данни </a:t>
            </a:r>
            <a:r>
              <a:rPr lang="en-US" b="1" dirty="0"/>
              <a:t>(</a:t>
            </a:r>
            <a:r>
              <a:rPr lang="bg-BG" b="1" dirty="0"/>
              <a:t>СУБД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съхранение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управление</a:t>
            </a:r>
            <a:r>
              <a:rPr lang="bg-BG" dirty="0"/>
              <a:t> на </a:t>
            </a:r>
            <a:r>
              <a:rPr lang="bg-BG" b="1" dirty="0"/>
              <a:t>данни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MySQL</a:t>
            </a:r>
          </a:p>
          <a:p>
            <a:pPr lvl="2"/>
            <a:r>
              <a:rPr lang="en-US" dirty="0"/>
              <a:t>PostgreSQL</a:t>
            </a:r>
          </a:p>
          <a:p>
            <a:pPr lvl="2"/>
            <a:r>
              <a:rPr lang="en-US" dirty="0"/>
              <a:t>Microsoft SQL Server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D47F0-B646-E96F-8AD6-611784F89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737" y="3204000"/>
            <a:ext cx="2724000" cy="27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1CF52-E660-6196-DB75-2CD08A9BA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92" y="3771875"/>
            <a:ext cx="1895553" cy="189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6FD1C8-9DB8-F3A7-B164-C1C2A89D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6000" y="3429000"/>
            <a:ext cx="2859000" cy="28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Игри и развлекателен софтуер</a:t>
            </a:r>
          </a:p>
          <a:p>
            <a:pPr lvl="1"/>
            <a:r>
              <a:rPr lang="bg-BG" dirty="0"/>
              <a:t>Програми за </a:t>
            </a:r>
            <a:r>
              <a:rPr lang="bg-BG" b="1" dirty="0">
                <a:solidFill>
                  <a:schemeClr val="bg1"/>
                </a:solidFill>
              </a:rPr>
              <a:t>гейминг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забавление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Steam</a:t>
            </a:r>
          </a:p>
          <a:p>
            <a:pPr lvl="2"/>
            <a:r>
              <a:rPr lang="en-US" dirty="0"/>
              <a:t>Epic Games Launcher</a:t>
            </a:r>
          </a:p>
          <a:p>
            <a:pPr lvl="2"/>
            <a:r>
              <a:rPr lang="en-US" dirty="0"/>
              <a:t>Minecraft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(6)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0DF7-BCE2-6A39-24F6-CE07855B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37" y="3429138"/>
            <a:ext cx="2424000" cy="24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62B1C-BB6B-656E-D86D-AA8C52DD7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654000"/>
            <a:ext cx="1821967" cy="211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D6B26-82B7-A204-A514-BA25735E5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3654000"/>
            <a:ext cx="2115000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</a:p>
          <a:p>
            <a:pPr lvl="1"/>
            <a:r>
              <a:rPr lang="bg-BG" dirty="0"/>
              <a:t>Повечето </a:t>
            </a:r>
            <a:r>
              <a:rPr lang="bg-BG" b="1" dirty="0"/>
              <a:t>приложения</a:t>
            </a:r>
            <a:r>
              <a:rPr lang="bg-BG" dirty="0"/>
              <a:t> използват </a:t>
            </a:r>
            <a:r>
              <a:rPr lang="bg-BG" b="1" dirty="0">
                <a:solidFill>
                  <a:schemeClr val="bg1"/>
                </a:solidFill>
              </a:rPr>
              <a:t>интуитивен графичен интерфейс</a:t>
            </a:r>
            <a:r>
              <a:rPr lang="bg-BG" b="1" dirty="0"/>
              <a:t> </a:t>
            </a:r>
            <a:r>
              <a:rPr lang="en-US" b="1" dirty="0"/>
              <a:t>(GUI)</a:t>
            </a:r>
            <a:r>
              <a:rPr lang="bg-BG" dirty="0"/>
              <a:t>, но някои </a:t>
            </a:r>
            <a:r>
              <a:rPr lang="bg-BG" b="1" dirty="0"/>
              <a:t>професионални инструменти </a:t>
            </a:r>
            <a:r>
              <a:rPr lang="bg-BG" dirty="0"/>
              <a:t>разчитат на </a:t>
            </a:r>
            <a:r>
              <a:rPr lang="bg-BG" b="1" dirty="0">
                <a:solidFill>
                  <a:schemeClr val="bg1"/>
                </a:solidFill>
              </a:rPr>
              <a:t>команден ред </a:t>
            </a:r>
            <a:r>
              <a:rPr lang="en-US" b="1" dirty="0"/>
              <a:t>(CLI)</a:t>
            </a:r>
          </a:p>
          <a:p>
            <a:r>
              <a:rPr lang="bg-BG" b="1" dirty="0">
                <a:solidFill>
                  <a:schemeClr val="bg1"/>
                </a:solidFill>
              </a:rPr>
              <a:t>Съвместимост</a:t>
            </a:r>
          </a:p>
          <a:p>
            <a:pPr lvl="1"/>
            <a:r>
              <a:rPr lang="bg-BG" dirty="0"/>
              <a:t>Програмите трябва да са </a:t>
            </a:r>
            <a:r>
              <a:rPr lang="bg-BG" b="1" dirty="0"/>
              <a:t>съвместими</a:t>
            </a:r>
            <a:r>
              <a:rPr lang="bg-BG" dirty="0"/>
              <a:t> с </a:t>
            </a:r>
            <a:r>
              <a:rPr lang="bg-BG" b="1" dirty="0"/>
              <a:t>операционната система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характеристики на приложния софтуер </a:t>
            </a:r>
            <a:r>
              <a:rPr lang="en-US" sz="3400" dirty="0"/>
              <a:t>(1)</a:t>
            </a:r>
            <a:endParaRPr lang="en-BG" sz="3400" dirty="0"/>
          </a:p>
        </p:txBody>
      </p:sp>
    </p:spTree>
    <p:extLst>
      <p:ext uri="{BB962C8B-B14F-4D97-AF65-F5344CB8AC3E}">
        <p14:creationId xmlns:p14="http://schemas.microsoft.com/office/powerpoint/2010/main" val="13108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Функционалност</a:t>
            </a:r>
          </a:p>
          <a:p>
            <a:pPr lvl="1"/>
            <a:r>
              <a:rPr lang="bg-BG" dirty="0"/>
              <a:t>Определя какви </a:t>
            </a:r>
            <a:r>
              <a:rPr lang="bg-BG" b="1" dirty="0"/>
              <a:t>задачи</a:t>
            </a:r>
            <a:r>
              <a:rPr lang="bg-BG" dirty="0"/>
              <a:t> може да </a:t>
            </a:r>
            <a:r>
              <a:rPr lang="bg-BG" b="1" dirty="0"/>
              <a:t>изпълнява</a:t>
            </a:r>
            <a:r>
              <a:rPr lang="bg-BG" dirty="0"/>
              <a:t> дадената </a:t>
            </a:r>
            <a:r>
              <a:rPr lang="bg-BG" b="1" dirty="0"/>
              <a:t>програма</a:t>
            </a:r>
            <a:endParaRPr lang="en-US" b="1" dirty="0"/>
          </a:p>
          <a:p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Платен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Microsoft Office)</a:t>
            </a:r>
            <a:endParaRPr lang="bg-BG" dirty="0"/>
          </a:p>
          <a:p>
            <a:pPr lvl="1"/>
            <a:r>
              <a:rPr lang="bg-BG" b="1" dirty="0"/>
              <a:t>Безплатен</a:t>
            </a:r>
            <a:r>
              <a:rPr lang="bg-BG" dirty="0"/>
              <a:t> (напр. </a:t>
            </a:r>
            <a:r>
              <a:rPr lang="en-US" dirty="0"/>
              <a:t>LibreOffice)</a:t>
            </a:r>
            <a:endParaRPr lang="bg-BG" dirty="0"/>
          </a:p>
          <a:p>
            <a:pPr lvl="1"/>
            <a:r>
              <a:rPr lang="bg-BG" b="1" dirty="0"/>
              <a:t>С отворен код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OpenOffice)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Основни характеристики на приложния софтуер</a:t>
            </a:r>
            <a:r>
              <a:rPr lang="en-US" sz="3400" dirty="0"/>
              <a:t> (2)</a:t>
            </a:r>
            <a:endParaRPr lang="en-BG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8F5FA-3769-07F6-DA40-A7FD59C8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0" y="2680361"/>
            <a:ext cx="2314379" cy="231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677E-9802-CEA7-B5FA-8C723793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019" y="2893974"/>
            <a:ext cx="2411961" cy="17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A867D-FF7D-211D-F486-57E915DA13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9" b="35323"/>
          <a:stretch/>
        </p:blipFill>
        <p:spPr>
          <a:xfrm>
            <a:off x="6661890" y="5207461"/>
            <a:ext cx="5112232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Избор на версия</a:t>
            </a:r>
          </a:p>
          <a:p>
            <a:pPr lvl="1"/>
            <a:r>
              <a:rPr lang="bg-BG" dirty="0"/>
              <a:t>Някои програми предлагат </a:t>
            </a:r>
            <a:r>
              <a:rPr lang="bg-BG" b="1" dirty="0"/>
              <a:t>версии</a:t>
            </a:r>
            <a:r>
              <a:rPr lang="bg-BG" dirty="0"/>
              <a:t> за различни </a:t>
            </a:r>
            <a:r>
              <a:rPr lang="bg-BG" b="1" dirty="0">
                <a:solidFill>
                  <a:schemeClr val="bg1"/>
                </a:solidFill>
              </a:rPr>
              <a:t>архитектури</a:t>
            </a:r>
            <a:r>
              <a:rPr lang="bg-BG" dirty="0"/>
              <a:t> </a:t>
            </a:r>
            <a:r>
              <a:rPr lang="en-US" dirty="0"/>
              <a:t>(32-bit </a:t>
            </a:r>
            <a:r>
              <a:rPr lang="bg-BG" dirty="0"/>
              <a:t>или 64-</a:t>
            </a:r>
            <a:r>
              <a:rPr lang="en-US" dirty="0"/>
              <a:t>bit)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Изтегляне</a:t>
            </a:r>
          </a:p>
          <a:p>
            <a:pPr lvl="1"/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официални уебсайтове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онлайн магазини </a:t>
            </a:r>
            <a:r>
              <a:rPr lang="bg-BG" dirty="0"/>
              <a:t>за </a:t>
            </a:r>
            <a:r>
              <a:rPr lang="bg-BG" b="1" dirty="0"/>
              <a:t>приложения</a:t>
            </a:r>
          </a:p>
          <a:p>
            <a:r>
              <a:rPr lang="bg-BG" b="1" dirty="0">
                <a:solidFill>
                  <a:schemeClr val="bg1"/>
                </a:solidFill>
              </a:rPr>
              <a:t>Инсталация</a:t>
            </a:r>
          </a:p>
          <a:p>
            <a:pPr lvl="1"/>
            <a:r>
              <a:rPr lang="bg-BG" dirty="0"/>
              <a:t>Следване на </a:t>
            </a:r>
            <a:r>
              <a:rPr lang="bg-BG" b="1" dirty="0"/>
              <a:t>стъпките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съветника за инсталация </a:t>
            </a:r>
            <a:r>
              <a:rPr lang="bg-BG" dirty="0"/>
              <a:t>след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инсталационния файл</a:t>
            </a:r>
          </a:p>
          <a:p>
            <a:r>
              <a:rPr lang="bg-BG" b="1" dirty="0">
                <a:solidFill>
                  <a:schemeClr val="bg1"/>
                </a:solidFill>
              </a:rPr>
              <a:t>Проверка на зависимости</a:t>
            </a:r>
          </a:p>
          <a:p>
            <a:pPr lvl="1"/>
            <a:r>
              <a:rPr lang="bg-BG" dirty="0"/>
              <a:t>Някои програми изискват </a:t>
            </a:r>
            <a:r>
              <a:rPr lang="bg-BG" b="1" dirty="0"/>
              <a:t>допълнителен софтуер </a:t>
            </a:r>
            <a:r>
              <a:rPr lang="en-US" dirty="0"/>
              <a:t>(</a:t>
            </a:r>
            <a:r>
              <a:rPr lang="bg-BG" dirty="0"/>
              <a:t>напр.</a:t>
            </a:r>
            <a:r>
              <a:rPr lang="en-US" dirty="0"/>
              <a:t> Minecraft)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 на инсталация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7494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Първо стартиране</a:t>
            </a:r>
          </a:p>
          <a:p>
            <a:pPr lvl="1"/>
            <a:r>
              <a:rPr lang="bg-BG" dirty="0"/>
              <a:t>Запознаване с </a:t>
            </a:r>
            <a:r>
              <a:rPr lang="bg-BG" b="1" dirty="0">
                <a:solidFill>
                  <a:schemeClr val="bg1"/>
                </a:solidFill>
              </a:rPr>
              <a:t>основните функции </a:t>
            </a:r>
            <a:r>
              <a:rPr lang="bg-BG" dirty="0"/>
              <a:t>на </a:t>
            </a:r>
            <a:r>
              <a:rPr lang="bg-BG" b="1" dirty="0"/>
              <a:t>приложението</a:t>
            </a:r>
          </a:p>
          <a:p>
            <a:r>
              <a:rPr lang="bg-BG" b="1" dirty="0">
                <a:solidFill>
                  <a:schemeClr val="bg1"/>
                </a:solidFill>
              </a:rPr>
              <a:t>Създаване на потребителски профил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/>
              <a:t>личните настройки </a:t>
            </a:r>
            <a:r>
              <a:rPr lang="bg-BG" dirty="0"/>
              <a:t>и </a:t>
            </a:r>
            <a:r>
              <a:rPr lang="bg-BG" b="1" dirty="0"/>
              <a:t>данни</a:t>
            </a:r>
          </a:p>
          <a:p>
            <a:r>
              <a:rPr lang="bg-BG" b="1" dirty="0">
                <a:solidFill>
                  <a:schemeClr val="bg1"/>
                </a:solidFill>
              </a:rPr>
              <a:t>Персонализиране</a:t>
            </a:r>
          </a:p>
          <a:p>
            <a:pPr lvl="1"/>
            <a:r>
              <a:rPr lang="bg-BG" dirty="0"/>
              <a:t>Повечето програми позволяват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на </a:t>
            </a:r>
            <a:r>
              <a:rPr lang="bg-BG" b="1" dirty="0"/>
              <a:t>теми</a:t>
            </a:r>
            <a:r>
              <a:rPr lang="bg-BG" dirty="0"/>
              <a:t>, </a:t>
            </a:r>
            <a:r>
              <a:rPr lang="bg-BG" b="1" dirty="0"/>
              <a:t>шрифтове</a:t>
            </a:r>
            <a:r>
              <a:rPr lang="bg-BG" dirty="0"/>
              <a:t>, </a:t>
            </a:r>
            <a:r>
              <a:rPr lang="bg-BG" b="1" dirty="0"/>
              <a:t>интерфейс</a:t>
            </a:r>
            <a:r>
              <a:rPr lang="bg-BG" dirty="0"/>
              <a:t> и др.</a:t>
            </a:r>
          </a:p>
          <a:p>
            <a:r>
              <a:rPr lang="bg-BG" b="1" dirty="0">
                <a:solidFill>
                  <a:schemeClr val="bg1"/>
                </a:solidFill>
              </a:rPr>
              <a:t>Свързване с други приложения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  <a:r>
              <a:rPr lang="bg-BG" dirty="0"/>
              <a:t> с </a:t>
            </a:r>
            <a:r>
              <a:rPr lang="bg-BG" b="1" dirty="0"/>
              <a:t>облачни услуги </a:t>
            </a:r>
            <a:r>
              <a:rPr lang="bg-BG" dirty="0"/>
              <a:t>и </a:t>
            </a:r>
            <a:r>
              <a:rPr lang="bg-BG" b="1" dirty="0"/>
              <a:t>допълнителни разширения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Конфигуриране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86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Софтуер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Системен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Програмен софтуер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solidFill>
                  <a:schemeClr val="bg1"/>
                </a:solidFill>
              </a:rPr>
              <a:t>​​</a:t>
            </a:r>
            <a:r>
              <a:rPr lang="bg-BG" sz="4000" b="1" dirty="0">
                <a:solidFill>
                  <a:schemeClr val="bg1"/>
                </a:solidFill>
              </a:rPr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Видове</a:t>
            </a:r>
            <a:r>
              <a:rPr lang="bg-BG" sz="3800" dirty="0"/>
              <a:t> 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Основни </a:t>
            </a:r>
            <a:r>
              <a:rPr lang="bg-BG" sz="3800" b="1" dirty="0"/>
              <a:t>характеристики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Процес на </a:t>
            </a:r>
            <a:r>
              <a:rPr lang="bg-BG" sz="3800" b="1" dirty="0"/>
              <a:t>инсталация</a:t>
            </a:r>
            <a:r>
              <a:rPr lang="bg-BG" sz="3800" dirty="0"/>
              <a:t> и </a:t>
            </a:r>
            <a:r>
              <a:rPr lang="bg-BG" sz="3800" b="1" dirty="0"/>
              <a:t>конфигуриране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Инсталиране на програмата </a:t>
            </a:r>
            <a:r>
              <a:rPr lang="en-US" sz="3900" dirty="0"/>
              <a:t>Zoom</a:t>
            </a:r>
            <a:endParaRPr lang="bg-BG" sz="39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Проверка за актуализации</a:t>
            </a:r>
          </a:p>
          <a:p>
            <a:pPr lvl="1"/>
            <a:r>
              <a:rPr lang="bg-BG" dirty="0"/>
              <a:t>Софтуерът често има </a:t>
            </a:r>
            <a:r>
              <a:rPr lang="bg-BG" b="1" dirty="0">
                <a:solidFill>
                  <a:schemeClr val="bg1"/>
                </a:solidFill>
              </a:rPr>
              <a:t>автоматични обновления </a:t>
            </a:r>
            <a:r>
              <a:rPr lang="bg-BG" dirty="0"/>
              <a:t>за </a:t>
            </a:r>
            <a:r>
              <a:rPr lang="bg-BG" b="1" dirty="0"/>
              <a:t>подобряване</a:t>
            </a:r>
            <a:r>
              <a:rPr lang="bg-BG" dirty="0"/>
              <a:t> на </a:t>
            </a:r>
            <a:r>
              <a:rPr lang="bg-BG" b="1" dirty="0"/>
              <a:t>сигурността</a:t>
            </a:r>
            <a:r>
              <a:rPr lang="bg-BG" dirty="0"/>
              <a:t> и </a:t>
            </a:r>
            <a:r>
              <a:rPr lang="bg-BG" b="1" dirty="0"/>
              <a:t>функционалността</a:t>
            </a:r>
          </a:p>
          <a:p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ръчно обновяване</a:t>
            </a:r>
          </a:p>
          <a:p>
            <a:pPr lvl="1"/>
            <a:r>
              <a:rPr lang="bg-BG" dirty="0"/>
              <a:t>Някои програми се </a:t>
            </a:r>
            <a:r>
              <a:rPr lang="bg-BG" b="1" dirty="0"/>
              <a:t>актуализират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, докато други изискват </a:t>
            </a:r>
            <a:r>
              <a:rPr lang="bg-BG" b="1" dirty="0">
                <a:solidFill>
                  <a:schemeClr val="bg1"/>
                </a:solidFill>
              </a:rPr>
              <a:t>ръчно изтегляне</a:t>
            </a:r>
          </a:p>
          <a:p>
            <a:r>
              <a:rPr lang="bg-BG" b="1" dirty="0">
                <a:solidFill>
                  <a:schemeClr val="bg1"/>
                </a:solidFill>
              </a:rPr>
              <a:t>Архивиране</a:t>
            </a:r>
          </a:p>
          <a:p>
            <a:pPr lvl="1"/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резервни копия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Разрешаване на проблеми</a:t>
            </a:r>
          </a:p>
          <a:p>
            <a:pPr lvl="1"/>
            <a:r>
              <a:rPr lang="bg-BG" b="1" dirty="0"/>
              <a:t>Отстраняване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грешки</a:t>
            </a:r>
            <a:r>
              <a:rPr lang="bg-BG" dirty="0"/>
              <a:t> при </a:t>
            </a:r>
            <a:r>
              <a:rPr lang="bg-BG" b="1" dirty="0"/>
              <a:t>инсталация</a:t>
            </a:r>
            <a:r>
              <a:rPr lang="bg-BG" dirty="0"/>
              <a:t> или </a:t>
            </a:r>
            <a:r>
              <a:rPr lang="bg-BG" b="1" dirty="0"/>
              <a:t>несъвместимост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Поддръжка и актуализации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832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Инсталиране на програмата </a:t>
            </a:r>
            <a:r>
              <a:rPr lang="en-US" sz="4000" dirty="0"/>
              <a:t>Zoom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0D490-496C-1CF8-4003-5B245913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96" y="1584000"/>
            <a:ext cx="2663207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Отиваме в сайта </a:t>
            </a:r>
            <a:r>
              <a:rPr lang="en-GB" dirty="0">
                <a:hlinkClick r:id="rId2"/>
              </a:rPr>
              <a:t>https://zoom.us/download</a:t>
            </a:r>
            <a:endParaRPr lang="bg-BG" dirty="0"/>
          </a:p>
          <a:p>
            <a:r>
              <a:rPr lang="bg-BG" dirty="0"/>
              <a:t>Избираме </a:t>
            </a:r>
            <a:r>
              <a:rPr lang="en-US" b="1" dirty="0"/>
              <a:t>Zoom Workplace for Windows </a:t>
            </a:r>
            <a:r>
              <a:rPr lang="bg-BG" dirty="0"/>
              <a:t>и </a:t>
            </a:r>
            <a:r>
              <a:rPr lang="bg-BG" b="1" dirty="0"/>
              <a:t>подходящата версия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Изтегляне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631C7-354E-ED99-0735-0B95E39F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50" y="3429000"/>
            <a:ext cx="9742500" cy="2649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Стартираме </a:t>
            </a:r>
            <a:r>
              <a:rPr lang="bg-BG" b="1" dirty="0"/>
              <a:t>изтегления файл</a:t>
            </a:r>
          </a:p>
          <a:p>
            <a:r>
              <a:rPr lang="bg-BG" dirty="0"/>
              <a:t>Програмата се </a:t>
            </a:r>
            <a:r>
              <a:rPr lang="bg-BG" b="1" dirty="0"/>
              <a:t>инсталира</a:t>
            </a:r>
            <a:r>
              <a:rPr lang="bg-BG" dirty="0"/>
              <a:t> </a:t>
            </a:r>
            <a:r>
              <a:rPr lang="bg-BG" b="1" dirty="0"/>
              <a:t>автоматично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46598-BEFF-B04F-28D1-F08208A9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0" y="2602000"/>
            <a:ext cx="5445000" cy="3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2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Влизаме с </a:t>
            </a:r>
            <a:r>
              <a:rPr lang="bg-BG" b="1" dirty="0"/>
              <a:t>акаунта си </a:t>
            </a:r>
            <a:r>
              <a:rPr lang="bg-BG" dirty="0"/>
              <a:t>или създаваме </a:t>
            </a:r>
            <a:r>
              <a:rPr lang="bg-BG" b="1" dirty="0"/>
              <a:t>нов</a:t>
            </a:r>
          </a:p>
          <a:p>
            <a:r>
              <a:rPr lang="bg-BG" dirty="0"/>
              <a:t>Може да </a:t>
            </a:r>
            <a:r>
              <a:rPr lang="bg-BG" b="1" dirty="0"/>
              <a:t>разгледаме</a:t>
            </a:r>
            <a:r>
              <a:rPr lang="bg-BG" dirty="0"/>
              <a:t> и </a:t>
            </a:r>
            <a:r>
              <a:rPr lang="bg-BG" b="1" dirty="0"/>
              <a:t>персонализираме</a:t>
            </a:r>
            <a:r>
              <a:rPr lang="bg-BG" dirty="0"/>
              <a:t> </a:t>
            </a:r>
            <a:r>
              <a:rPr lang="bg-BG" b="1" dirty="0"/>
              <a:t>настройките</a:t>
            </a:r>
            <a:r>
              <a:rPr lang="bg-BG" dirty="0"/>
              <a:t> си от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Profile</a:t>
            </a:r>
            <a:r>
              <a:rPr lang="en-US" b="1" dirty="0"/>
              <a:t>]</a:t>
            </a:r>
            <a:r>
              <a:rPr lang="en-US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Settings</a:t>
            </a:r>
            <a:r>
              <a:rPr lang="en-US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 стартиране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F752-CAD9-5547-A981-73F08F19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41377"/>
            <a:ext cx="4365000" cy="21204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8B214-197D-1B2D-FC16-6991666F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2619629"/>
            <a:ext cx="4907262" cy="4058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876CAE6-DE10-5127-2667-83B45A042F81}"/>
              </a:ext>
            </a:extLst>
          </p:cNvPr>
          <p:cNvSpPr/>
          <p:nvPr/>
        </p:nvSpPr>
        <p:spPr>
          <a:xfrm>
            <a:off x="4799769" y="4129966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634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Свързваме се с </a:t>
            </a:r>
            <a:r>
              <a:rPr lang="en-US" b="1" dirty="0"/>
              <a:t>Google Calendar</a:t>
            </a:r>
            <a:endParaRPr lang="bg-BG" b="1" dirty="0"/>
          </a:p>
          <a:p>
            <a:r>
              <a:rPr lang="bg-BG" dirty="0"/>
              <a:t>От </a:t>
            </a:r>
            <a:r>
              <a:rPr lang="en-US" b="1" dirty="0">
                <a:solidFill>
                  <a:schemeClr val="bg1"/>
                </a:solidFill>
              </a:rPr>
              <a:t>Get Started </a:t>
            </a:r>
            <a:r>
              <a:rPr lang="bg-BG" dirty="0"/>
              <a:t>прозореца</a:t>
            </a:r>
            <a:r>
              <a:rPr lang="bg-BG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your calendar</a:t>
            </a:r>
            <a:r>
              <a:rPr lang="en-US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Допълнителни настройки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8E903-ECA3-CDD2-FC26-B4FE31B7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000" y="2889000"/>
            <a:ext cx="3690000" cy="2631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903BB-1453-FC06-FE0B-B38C90885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807" y="3044584"/>
            <a:ext cx="6495206" cy="23206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AE321EB-7265-CA7A-315D-7CF0B81A14A0}"/>
              </a:ext>
            </a:extLst>
          </p:cNvPr>
          <p:cNvSpPr/>
          <p:nvPr/>
        </p:nvSpPr>
        <p:spPr>
          <a:xfrm>
            <a:off x="4006346" y="3686053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839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EDDA5-BC5C-A30E-0328-F85F9142B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253756"/>
            <a:ext cx="6930000" cy="55034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936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съвкупност от </a:t>
            </a:r>
            <a:r>
              <a:rPr lang="bg-BG" sz="2400" b="1" dirty="0"/>
              <a:t>програми</a:t>
            </a:r>
            <a:r>
              <a:rPr lang="bg-BG" sz="2400" dirty="0"/>
              <a:t> и </a:t>
            </a:r>
            <a:r>
              <a:rPr lang="bg-BG" sz="2400" b="1" dirty="0"/>
              <a:t>инструкции</a:t>
            </a:r>
            <a:r>
              <a:rPr lang="bg-BG" sz="2400" dirty="0"/>
              <a:t>, които позволяват на </a:t>
            </a:r>
            <a:r>
              <a:rPr lang="bg-BG" sz="2400" b="1" dirty="0"/>
              <a:t>компютъра</a:t>
            </a:r>
            <a:r>
              <a:rPr lang="bg-BG" sz="2400" dirty="0"/>
              <a:t> да изпълнява </a:t>
            </a:r>
            <a:r>
              <a:rPr lang="bg-BG" sz="2400" b="1" dirty="0"/>
              <a:t>различни задачи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Системен 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управлява </a:t>
            </a:r>
            <a:r>
              <a:rPr lang="bg-BG" sz="2400" b="1" dirty="0"/>
              <a:t>хардуера</a:t>
            </a:r>
            <a:r>
              <a:rPr lang="bg-BG" sz="2400" dirty="0"/>
              <a:t> на </a:t>
            </a:r>
            <a:r>
              <a:rPr lang="bg-BG" sz="2400" b="1" dirty="0"/>
              <a:t>компютъра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Операционни системи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драйвери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антивирусни програми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Приложен софтуер </a:t>
            </a:r>
            <a:r>
              <a:rPr lang="en-US" sz="2400" dirty="0"/>
              <a:t>== </a:t>
            </a:r>
            <a:r>
              <a:rPr lang="bg-BG" sz="2400" dirty="0"/>
              <a:t>предназначен за изпълнение на </a:t>
            </a:r>
            <a:r>
              <a:rPr lang="bg-BG" sz="2400" b="1" dirty="0"/>
              <a:t>конкретни задачи </a:t>
            </a:r>
            <a:r>
              <a:rPr lang="bg-BG" sz="2400" dirty="0"/>
              <a:t>от </a:t>
            </a:r>
            <a:r>
              <a:rPr lang="bg-BG" sz="2400" b="1" dirty="0"/>
              <a:t>потребителя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Текстообработващи програми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графични редактори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уеб браузъри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dirty="0">
                <a:solidFill>
                  <a:schemeClr val="bg2"/>
                </a:solidFill>
              </a:rPr>
              <a:t>Основни характеристики </a:t>
            </a:r>
            <a:r>
              <a:rPr lang="en-GB" sz="2000" dirty="0">
                <a:solidFill>
                  <a:schemeClr val="bg2"/>
                </a:solidFill>
              </a:rPr>
              <a:t>–</a:t>
            </a:r>
            <a:r>
              <a:rPr lang="en-GB" sz="2000" b="1" dirty="0"/>
              <a:t> </a:t>
            </a:r>
            <a:r>
              <a:rPr lang="bg-BG" sz="2000" b="1" dirty="0">
                <a:solidFill>
                  <a:schemeClr val="bg2"/>
                </a:solidFill>
              </a:rPr>
              <a:t>графичен потребителски интерфейс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съвместимост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функционалност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лиценз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Програмен софтуер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dirty="0"/>
              <a:t>използва се за </a:t>
            </a:r>
            <a:r>
              <a:rPr lang="bg-BG" sz="2400" b="1" dirty="0"/>
              <a:t>разработка</a:t>
            </a:r>
            <a:r>
              <a:rPr lang="bg-BG" sz="2400" dirty="0"/>
              <a:t> на </a:t>
            </a:r>
            <a:r>
              <a:rPr lang="bg-BG" sz="2400" b="1" dirty="0"/>
              <a:t>нови програми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Среди за програмиране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компилатори</a:t>
            </a:r>
            <a:r>
              <a:rPr lang="bg-BG" sz="2000" dirty="0">
                <a:solidFill>
                  <a:schemeClr val="bg2"/>
                </a:solidFill>
              </a:rPr>
              <a:t> и </a:t>
            </a:r>
            <a:r>
              <a:rPr lang="bg-BG" sz="2000" b="1" dirty="0">
                <a:solidFill>
                  <a:schemeClr val="bg2"/>
                </a:solidFill>
              </a:rPr>
              <a:t>интерпретатори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Програмите в информационната система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A3ECC-6600-D14A-7721-AD1D476D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09" y="1385091"/>
            <a:ext cx="2808981" cy="21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Съвкупност от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инструкции</a:t>
            </a:r>
            <a:r>
              <a:rPr lang="bg-BG" dirty="0"/>
              <a:t>, които позволяват на </a:t>
            </a:r>
            <a:r>
              <a:rPr lang="bg-BG" b="1" dirty="0"/>
              <a:t>компютъра</a:t>
            </a:r>
            <a:r>
              <a:rPr lang="bg-BG" dirty="0"/>
              <a:t> да изпълнява </a:t>
            </a:r>
            <a:r>
              <a:rPr lang="bg-BG" b="1" dirty="0"/>
              <a:t>различни</a:t>
            </a:r>
            <a:r>
              <a:rPr lang="bg-BG" dirty="0"/>
              <a:t> </a:t>
            </a:r>
            <a:r>
              <a:rPr lang="bg-BG" b="1" dirty="0"/>
              <a:t>задачи</a:t>
            </a:r>
          </a:p>
          <a:p>
            <a:r>
              <a:rPr lang="bg-BG" b="1" dirty="0">
                <a:solidFill>
                  <a:schemeClr val="bg1"/>
                </a:solidFill>
              </a:rPr>
              <a:t>Основен компонент </a:t>
            </a:r>
            <a:r>
              <a:rPr lang="bg-BG" dirty="0"/>
              <a:t>на всяка </a:t>
            </a:r>
            <a:r>
              <a:rPr lang="bg-BG" b="1" dirty="0"/>
              <a:t>компютърна система</a:t>
            </a:r>
          </a:p>
          <a:p>
            <a:r>
              <a:rPr lang="bg-BG" dirty="0"/>
              <a:t>Определя как </a:t>
            </a:r>
            <a:r>
              <a:rPr lang="bg-BG" b="1" dirty="0"/>
              <a:t>хардуерът</a:t>
            </a:r>
            <a:r>
              <a:rPr lang="bg-BG" dirty="0"/>
              <a:t> ще </a:t>
            </a:r>
            <a:r>
              <a:rPr lang="bg-BG" b="1" dirty="0"/>
              <a:t>функционира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5689-C159-DE40-0530-6A696B703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50" y="3781438"/>
            <a:ext cx="3172500" cy="30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Управлява </a:t>
            </a:r>
            <a:r>
              <a:rPr lang="bg-BG" b="1" dirty="0"/>
              <a:t>хардуера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r>
              <a:rPr lang="bg-BG" dirty="0"/>
              <a:t>Осигурява </a:t>
            </a:r>
            <a:r>
              <a:rPr lang="bg-BG" b="1" dirty="0">
                <a:solidFill>
                  <a:schemeClr val="bg1"/>
                </a:solidFill>
              </a:rPr>
              <a:t>платформа</a:t>
            </a:r>
            <a:r>
              <a:rPr lang="bg-BG" dirty="0"/>
              <a:t> за </a:t>
            </a:r>
            <a:r>
              <a:rPr lang="bg-BG" b="1" dirty="0"/>
              <a:t>работа</a:t>
            </a:r>
            <a:r>
              <a:rPr lang="bg-BG" dirty="0"/>
              <a:t> на </a:t>
            </a:r>
            <a:r>
              <a:rPr lang="bg-BG" b="1" dirty="0"/>
              <a:t>другите програми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Операционна система </a:t>
            </a:r>
            <a:r>
              <a:rPr lang="en-US" dirty="0"/>
              <a:t>(Windows, macOS, Linux)</a:t>
            </a:r>
          </a:p>
          <a:p>
            <a:pPr lvl="1"/>
            <a:r>
              <a:rPr lang="bg-BG" dirty="0"/>
              <a:t>Драйвери на хардуерни устройства</a:t>
            </a:r>
            <a:r>
              <a:rPr lang="en-US" dirty="0"/>
              <a:t> (NVIDIA, Realtek)</a:t>
            </a:r>
            <a:endParaRPr lang="bg-BG" dirty="0"/>
          </a:p>
          <a:p>
            <a:pPr lvl="1"/>
            <a:r>
              <a:rPr lang="bg-BG" dirty="0"/>
              <a:t>Антивирусни програми</a:t>
            </a:r>
            <a:r>
              <a:rPr lang="en-US" dirty="0"/>
              <a:t> (Avast, Kaspersky)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C1026-69D0-7A2B-33FC-2EC1E02B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10" y="5261053"/>
            <a:ext cx="1100367" cy="1303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0533C-8201-7222-437D-E7C6FA4D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51" y="5267749"/>
            <a:ext cx="1536251" cy="1536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4838B-66AB-15D7-49CA-C0136B5D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8" y="5339242"/>
            <a:ext cx="1303935" cy="1303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CF9A3-44A6-A2CE-C29B-3B15A1466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97" y="5446530"/>
            <a:ext cx="1416714" cy="1118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B4A060-AA06-D97D-1F0E-97D75085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40" y="5164659"/>
            <a:ext cx="1536251" cy="153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243F5B-F072-06BD-E3D0-4E388417C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19" y="5222393"/>
            <a:ext cx="1416713" cy="1420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9A7DA0-4858-DF03-6415-D3052D174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85" y="5409850"/>
            <a:ext cx="2040104" cy="11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Предназначен за изпълнение на </a:t>
            </a:r>
            <a:r>
              <a:rPr lang="bg-BG" b="1" dirty="0"/>
              <a:t>конкретни </a:t>
            </a:r>
            <a:r>
              <a:rPr lang="bg-BG" b="1" dirty="0">
                <a:solidFill>
                  <a:schemeClr val="bg1"/>
                </a:solidFill>
              </a:rPr>
              <a:t>задачи</a:t>
            </a:r>
            <a:r>
              <a:rPr lang="bg-BG" b="1" dirty="0"/>
              <a:t> </a:t>
            </a:r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потребителя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Текстообработващи програми (</a:t>
            </a:r>
            <a:r>
              <a:rPr lang="en-US" dirty="0"/>
              <a:t>Microsoft Word, Google Docs)</a:t>
            </a:r>
            <a:endParaRPr lang="bg-BG" dirty="0"/>
          </a:p>
          <a:p>
            <a:pPr lvl="1"/>
            <a:r>
              <a:rPr lang="bg-BG" dirty="0"/>
              <a:t>Графични редактори </a:t>
            </a:r>
            <a:r>
              <a:rPr lang="en-US" dirty="0"/>
              <a:t>(Adobe Photoshop, GIMP)</a:t>
            </a:r>
          </a:p>
          <a:p>
            <a:pPr lvl="1"/>
            <a:r>
              <a:rPr lang="bg-BG" dirty="0"/>
              <a:t>Уеб браузъри </a:t>
            </a:r>
            <a:r>
              <a:rPr lang="en-US" dirty="0"/>
              <a:t>(Google Chrome, Mozilla Firefox)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18E2B-8ACA-1A74-DF35-F011182E2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1" y="5241539"/>
            <a:ext cx="1493175" cy="13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482C5-6A68-430D-63DE-D55280C7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97" y="5230274"/>
            <a:ext cx="1003958" cy="138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E2372-9F7F-9E88-03F3-DE8E372D8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46" y="5230274"/>
            <a:ext cx="1424946" cy="13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D1C66-4188-C893-74EE-394B3FAB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83" y="5011702"/>
            <a:ext cx="1711020" cy="1711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76CFB-0757-27BA-BF92-93F96BF51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5211724"/>
            <a:ext cx="1338159" cy="1338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3062C-910D-EBF4-C361-6B9C3A94F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6" y="5010687"/>
            <a:ext cx="1481183" cy="15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разработка</a:t>
            </a:r>
            <a:r>
              <a:rPr lang="bg-BG" dirty="0"/>
              <a:t> на </a:t>
            </a:r>
            <a:r>
              <a:rPr lang="bg-BG" b="1" dirty="0"/>
              <a:t>нови програми</a:t>
            </a:r>
          </a:p>
          <a:p>
            <a:r>
              <a:rPr lang="bg-BG" dirty="0"/>
              <a:t>Включва </a:t>
            </a:r>
            <a:r>
              <a:rPr lang="bg-BG" b="1" dirty="0">
                <a:solidFill>
                  <a:schemeClr val="bg1"/>
                </a:solidFill>
              </a:rPr>
              <a:t>среди за програмиране </a:t>
            </a:r>
            <a:r>
              <a:rPr lang="en-US" dirty="0"/>
              <a:t>(</a:t>
            </a:r>
            <a:r>
              <a:rPr lang="en-US" b="1" dirty="0"/>
              <a:t>IDE</a:t>
            </a:r>
            <a:r>
              <a:rPr lang="en-US" dirty="0"/>
              <a:t>) </a:t>
            </a:r>
            <a:r>
              <a:rPr lang="bg-BG" dirty="0"/>
              <a:t>и </a:t>
            </a:r>
            <a:r>
              <a:rPr lang="bg-BG" b="1" dirty="0"/>
              <a:t>инструменти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Visual Studio, Eclipse, IntelliJ IDEA</a:t>
            </a:r>
            <a:endParaRPr lang="bg-BG" dirty="0"/>
          </a:p>
          <a:p>
            <a:pPr lvl="1"/>
            <a:r>
              <a:rPr lang="bg-BG" dirty="0"/>
              <a:t>Компилатори и интерпретатори (</a:t>
            </a:r>
            <a:r>
              <a:rPr lang="en-US" dirty="0"/>
              <a:t>GCC, Node.js)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E0259-B5A3-A261-50A1-895ECFB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11" y="4566624"/>
            <a:ext cx="1769448" cy="17694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24821F-65B4-B68B-62D5-2E786C5A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150" y="4624248"/>
            <a:ext cx="1887210" cy="176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EC0AC-D04E-FFDF-EE61-E502660DC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1" y="4509000"/>
            <a:ext cx="1769448" cy="176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62A56-35BA-6970-00C4-0EE50E77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10" y="4419431"/>
            <a:ext cx="1769448" cy="208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A103E-6844-3DC3-EC71-28BC85C36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09" y="4681872"/>
            <a:ext cx="2366342" cy="14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Директно взаимодействие с потребителя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Приложен софтуер</a:t>
            </a:r>
            <a:endParaRPr lang="en-US" sz="5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1FC9C-5FE0-05E9-0A57-36BC32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494000"/>
            <a:ext cx="3510000" cy="2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425598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 се в области като </a:t>
            </a:r>
            <a:r>
              <a:rPr lang="bg-BG" b="1" dirty="0"/>
              <a:t>бизнес</a:t>
            </a:r>
            <a:r>
              <a:rPr lang="bg-BG" dirty="0"/>
              <a:t>, </a:t>
            </a:r>
            <a:r>
              <a:rPr lang="bg-BG" b="1" dirty="0"/>
              <a:t>образование</a:t>
            </a:r>
            <a:r>
              <a:rPr lang="bg-BG" dirty="0"/>
              <a:t>, </a:t>
            </a:r>
            <a:r>
              <a:rPr lang="bg-BG" b="1" dirty="0"/>
              <a:t>развлечение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</a:p>
          <a:p>
            <a:r>
              <a:rPr lang="bg-BG" dirty="0"/>
              <a:t>Характеризира се с</a:t>
            </a:r>
            <a:r>
              <a:rPr lang="en-US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Графичен интерфейс </a:t>
            </a:r>
            <a:r>
              <a:rPr lang="en-US" b="1" dirty="0"/>
              <a:t>(GUI)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Специализирани функции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персонализация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DE743-DA2D-A2FD-331A-02C9D1512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17989" r="22239" b="18302"/>
          <a:stretch/>
        </p:blipFill>
        <p:spPr>
          <a:xfrm>
            <a:off x="7428210" y="2259000"/>
            <a:ext cx="4508527" cy="31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31208</TotalTime>
  <Words>1038</Words>
  <Application>Microsoft Macintosh PowerPoint</Application>
  <PresentationFormat>Widescreen</PresentationFormat>
  <Paragraphs>200</Paragraphs>
  <Slides>29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Приложен софтуер</vt:lpstr>
      <vt:lpstr>Съдържание</vt:lpstr>
      <vt:lpstr>Софтуер</vt:lpstr>
      <vt:lpstr>Софтуер</vt:lpstr>
      <vt:lpstr>Системен софтуер</vt:lpstr>
      <vt:lpstr>Приложен софтуер</vt:lpstr>
      <vt:lpstr>Програмен софтуер</vt:lpstr>
      <vt:lpstr>Приложен софтуер</vt:lpstr>
      <vt:lpstr>Приложен софтуер</vt:lpstr>
      <vt:lpstr>Видове приложен софтуер (1)</vt:lpstr>
      <vt:lpstr>Видове приложен софтуер (2)</vt:lpstr>
      <vt:lpstr>Видове приложен софтуер (3)</vt:lpstr>
      <vt:lpstr>Видове приложен софтуер (4)</vt:lpstr>
      <vt:lpstr>Видове приложен софтуер (5)</vt:lpstr>
      <vt:lpstr>Видове приложен софтуер (6)</vt:lpstr>
      <vt:lpstr>Основни характеристики на приложния софтуер (1)</vt:lpstr>
      <vt:lpstr>Основни характеристики на приложния софтуер (2)</vt:lpstr>
      <vt:lpstr>Процес на инсталация на приложен софтуер</vt:lpstr>
      <vt:lpstr>Конфигуриране на приложен софтуер</vt:lpstr>
      <vt:lpstr>Поддръжка и актуализации на приложен софтуер</vt:lpstr>
      <vt:lpstr>Пример</vt:lpstr>
      <vt:lpstr>Изтегляне</vt:lpstr>
      <vt:lpstr>Инсталиране</vt:lpstr>
      <vt:lpstr>Първо стартиране</vt:lpstr>
      <vt:lpstr>Допълнителни настройки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 софтуер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283</cp:revision>
  <dcterms:created xsi:type="dcterms:W3CDTF">2018-05-23T13:08:44Z</dcterms:created>
  <dcterms:modified xsi:type="dcterms:W3CDTF">2025-04-07T08:51:17Z</dcterms:modified>
  <cp:category/>
</cp:coreProperties>
</file>